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10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5b5300b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a5b5300bd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a5b5300bd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a5b5300bd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a5b5300bd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a5b5300bd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a5b5300bd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Approx. 1,600 feet from hatchery to river mouth</a:t>
            </a:r>
            <a:endParaRPr sz="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a5b5300bd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a5b5300bd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a5b5300bd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a5b5300bd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5300bd_0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a5b5300bd_0_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a5b5300bd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fa5b5300bd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fa5b5300bd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a5b5300bd_0_1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a7a581eb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0b302b6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0b302b6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fa7a581eb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fa7a581e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Low variance but still comparable to natural index streams</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7a581eb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0b8bd174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b8bd174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b8bd174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7a581eb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7a581eb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fa7a581eb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fa7a581eb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a5b5300bd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a5b5300bd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fa5b5300b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fa5b5300b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a5b5300bd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a5b5300bd_0_1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a5b5300bd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cutthroat trout, stickleback, sculpin</a:t>
            </a:r>
            <a:endParaRPr sz="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a5b5300bd_0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b8bd174b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744575"/>
            <a:ext cx="9144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dirty="0"/>
              <a:t>Too much of a good thing?</a:t>
            </a:r>
            <a:endParaRPr sz="5800" dirty="0"/>
          </a:p>
        </p:txBody>
      </p:sp>
      <p:sp>
        <p:nvSpPr>
          <p:cNvPr id="55" name="Google Shape;55;p13"/>
          <p:cNvSpPr txBox="1">
            <a:spLocks noGrp="1"/>
          </p:cNvSpPr>
          <p:nvPr>
            <p:ph type="subTitle" idx="1"/>
          </p:nvPr>
        </p:nvSpPr>
        <p:spPr>
          <a:xfrm>
            <a:off x="311700" y="31096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a:solidFill>
                  <a:schemeClr val="dk1"/>
                </a:solidFill>
              </a:rPr>
              <a:t>Pink Salmon abundance in the Indian River</a:t>
            </a:r>
            <a:endParaRPr sz="3200">
              <a:solidFill>
                <a:schemeClr val="dk1"/>
              </a:solidFill>
            </a:endParaRPr>
          </a:p>
        </p:txBody>
      </p:sp>
      <p:sp>
        <p:nvSpPr>
          <p:cNvPr id="56" name="Google Shape;56;p13"/>
          <p:cNvSpPr txBox="1">
            <a:spLocks noGrp="1"/>
          </p:cNvSpPr>
          <p:nvPr>
            <p:ph type="subTitle" idx="1"/>
          </p:nvPr>
        </p:nvSpPr>
        <p:spPr>
          <a:xfrm>
            <a:off x="594375" y="366306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rPr>
              <a:t>Brian McGreal</a:t>
            </a:r>
            <a:endParaRPr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19" name="Google Shape;119;p22"/>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Sheldon Jackson Hatchery</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Releases 3 million pink salmon per year</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Draws water from Indian River</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Broodstock from Indian River and Starrigavin Creek</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p:cNvPicPr preferRelativeResize="0"/>
          <p:nvPr/>
        </p:nvPicPr>
        <p:blipFill>
          <a:blip r:embed="rId3">
            <a:alphaModFix/>
          </a:blip>
          <a:stretch>
            <a:fillRect/>
          </a:stretch>
        </p:blipFill>
        <p:spPr>
          <a:xfrm>
            <a:off x="4226100" y="1336550"/>
            <a:ext cx="4765500" cy="3097585"/>
          </a:xfrm>
          <a:prstGeom prst="rect">
            <a:avLst/>
          </a:prstGeom>
          <a:noFill/>
          <a:ln>
            <a:noFill/>
          </a:ln>
        </p:spPr>
      </p:pic>
      <p:sp>
        <p:nvSpPr>
          <p:cNvPr id="2" name="TextBox 1">
            <a:extLst>
              <a:ext uri="{FF2B5EF4-FFF2-40B4-BE49-F238E27FC236}">
                <a16:creationId xmlns:a16="http://schemas.microsoft.com/office/drawing/2014/main" id="{56622F9C-89A3-1066-1ED6-E45A4B69B681}"/>
              </a:ext>
            </a:extLst>
          </p:cNvPr>
          <p:cNvSpPr txBox="1"/>
          <p:nvPr/>
        </p:nvSpPr>
        <p:spPr>
          <a:xfrm>
            <a:off x="5389418" y="4467643"/>
            <a:ext cx="3602182" cy="230832"/>
          </a:xfrm>
          <a:prstGeom prst="rect">
            <a:avLst/>
          </a:prstGeom>
          <a:noFill/>
        </p:spPr>
        <p:txBody>
          <a:bodyPr wrap="square" rtlCol="0">
            <a:spAutoFit/>
          </a:bodyPr>
          <a:lstStyle/>
          <a:p>
            <a:pPr algn="r"/>
            <a:r>
              <a:rPr lang="en-US" sz="900" dirty="0">
                <a:solidFill>
                  <a:schemeClr val="tx1">
                    <a:lumMod val="85000"/>
                  </a:schemeClr>
                </a:solidFill>
              </a:rPr>
              <a:t>Credit: Joe Mabel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26" name="Google Shape;126;p23"/>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27" name="Google Shape;127;p23"/>
          <p:cNvPicPr preferRelativeResize="0"/>
          <p:nvPr/>
        </p:nvPicPr>
        <p:blipFill>
          <a:blip r:embed="rId3">
            <a:alphaModFix/>
          </a:blip>
          <a:stretch>
            <a:fillRect/>
          </a:stretch>
        </p:blipFill>
        <p:spPr>
          <a:xfrm>
            <a:off x="4226100" y="1206638"/>
            <a:ext cx="4613102" cy="3463375"/>
          </a:xfrm>
          <a:prstGeom prst="rect">
            <a:avLst/>
          </a:prstGeom>
          <a:noFill/>
          <a:ln>
            <a:noFill/>
          </a:ln>
        </p:spPr>
      </p:pic>
      <p:sp>
        <p:nvSpPr>
          <p:cNvPr id="2" name="TextBox 1">
            <a:extLst>
              <a:ext uri="{FF2B5EF4-FFF2-40B4-BE49-F238E27FC236}">
                <a16:creationId xmlns:a16="http://schemas.microsoft.com/office/drawing/2014/main" id="{1670B1AE-F07D-9B3B-5626-B339E0F5A5D1}"/>
              </a:ext>
            </a:extLst>
          </p:cNvPr>
          <p:cNvSpPr txBox="1"/>
          <p:nvPr/>
        </p:nvSpPr>
        <p:spPr>
          <a:xfrm>
            <a:off x="5237020" y="4670013"/>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33" name="Google Shape;133;p24"/>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34" name="Google Shape;134;p24"/>
          <p:cNvPicPr preferRelativeResize="0"/>
          <p:nvPr/>
        </p:nvPicPr>
        <p:blipFill>
          <a:blip r:embed="rId3">
            <a:alphaModFix/>
          </a:blip>
          <a:stretch>
            <a:fillRect/>
          </a:stretch>
        </p:blipFill>
        <p:spPr>
          <a:xfrm>
            <a:off x="4226100" y="1206638"/>
            <a:ext cx="4613099" cy="3463380"/>
          </a:xfrm>
          <a:prstGeom prst="rect">
            <a:avLst/>
          </a:prstGeom>
          <a:noFill/>
          <a:ln>
            <a:noFill/>
          </a:ln>
        </p:spPr>
      </p:pic>
      <p:sp>
        <p:nvSpPr>
          <p:cNvPr id="2" name="TextBox 1">
            <a:extLst>
              <a:ext uri="{FF2B5EF4-FFF2-40B4-BE49-F238E27FC236}">
                <a16:creationId xmlns:a16="http://schemas.microsoft.com/office/drawing/2014/main" id="{9C8EFBD2-7153-554A-86AE-965EBB4C4B03}"/>
              </a:ext>
            </a:extLst>
          </p:cNvPr>
          <p:cNvSpPr txBox="1"/>
          <p:nvPr/>
        </p:nvSpPr>
        <p:spPr>
          <a:xfrm>
            <a:off x="5237020" y="4670013"/>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40" name="Google Shape;140;p25"/>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41" name="Google Shape;141;p25"/>
          <p:cNvPicPr preferRelativeResize="0"/>
          <p:nvPr/>
        </p:nvPicPr>
        <p:blipFill>
          <a:blip r:embed="rId3">
            <a:alphaModFix/>
          </a:blip>
          <a:stretch>
            <a:fillRect/>
          </a:stretch>
        </p:blipFill>
        <p:spPr>
          <a:xfrm>
            <a:off x="4226100" y="1206625"/>
            <a:ext cx="4613099" cy="3463399"/>
          </a:xfrm>
          <a:prstGeom prst="rect">
            <a:avLst/>
          </a:prstGeom>
          <a:noFill/>
          <a:ln>
            <a:noFill/>
          </a:ln>
        </p:spPr>
      </p:pic>
      <p:sp>
        <p:nvSpPr>
          <p:cNvPr id="2" name="TextBox 1">
            <a:extLst>
              <a:ext uri="{FF2B5EF4-FFF2-40B4-BE49-F238E27FC236}">
                <a16:creationId xmlns:a16="http://schemas.microsoft.com/office/drawing/2014/main" id="{C19515CB-417D-8DE5-845A-F5B91B950414}"/>
              </a:ext>
            </a:extLst>
          </p:cNvPr>
          <p:cNvSpPr txBox="1"/>
          <p:nvPr/>
        </p:nvSpPr>
        <p:spPr>
          <a:xfrm>
            <a:off x="5237020" y="4670013"/>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p:cNvSpPr txBox="1">
            <a:spLocks noGrp="1"/>
          </p:cNvSpPr>
          <p:nvPr>
            <p:ph type="body" idx="1"/>
          </p:nvPr>
        </p:nvSpPr>
        <p:spPr>
          <a:xfrm>
            <a:off x="311700" y="1170125"/>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Most numerous salmon species in the region</a:t>
            </a:r>
            <a:endParaRPr sz="2400" dirty="0">
              <a:solidFill>
                <a:schemeClr val="dk1"/>
              </a:solidFill>
            </a:endParaRPr>
          </a:p>
          <a:p>
            <a:pPr marL="457200" lvl="0" indent="0" algn="l" rtl="0">
              <a:lnSpc>
                <a:spcPct val="100000"/>
              </a:lnSpc>
              <a:spcBef>
                <a:spcPts val="0"/>
              </a:spcBef>
              <a:spcAft>
                <a:spcPts val="0"/>
              </a:spcAft>
              <a:buNone/>
            </a:pPr>
            <a:r>
              <a:rPr lang="en" sz="2400" dirty="0">
                <a:solidFill>
                  <a:schemeClr val="dk1"/>
                </a:solidFill>
              </a:rPr>
              <a:t>Most caught by landed weight</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High rates of straying relative to other salmon species</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p:cNvPicPr preferRelativeResize="0"/>
          <p:nvPr/>
        </p:nvPicPr>
        <p:blipFill>
          <a:blip r:embed="rId4">
            <a:alphaModFix/>
          </a:blip>
          <a:stretch>
            <a:fillRect/>
          </a:stretch>
        </p:blipFill>
        <p:spPr>
          <a:xfrm>
            <a:off x="4226100" y="1170125"/>
            <a:ext cx="4765499" cy="3574124"/>
          </a:xfrm>
          <a:prstGeom prst="rect">
            <a:avLst/>
          </a:prstGeom>
          <a:noFill/>
          <a:ln>
            <a:noFill/>
          </a:ln>
        </p:spPr>
      </p:pic>
      <p:sp>
        <p:nvSpPr>
          <p:cNvPr id="2" name="TextBox 1">
            <a:extLst>
              <a:ext uri="{FF2B5EF4-FFF2-40B4-BE49-F238E27FC236}">
                <a16:creationId xmlns:a16="http://schemas.microsoft.com/office/drawing/2014/main" id="{8E2C8605-685D-6F3B-B71D-91E3205C8368}"/>
              </a:ext>
            </a:extLst>
          </p:cNvPr>
          <p:cNvSpPr txBox="1"/>
          <p:nvPr/>
        </p:nvSpPr>
        <p:spPr>
          <a:xfrm>
            <a:off x="5389169" y="4744051"/>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Parks Gallery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data come from?</a:t>
            </a:r>
            <a:endParaRPr sz="3200"/>
          </a:p>
        </p:txBody>
      </p:sp>
      <p:pic>
        <p:nvPicPr>
          <p:cNvPr id="173" name="Google Shape;173;p30"/>
          <p:cNvPicPr preferRelativeResize="0"/>
          <p:nvPr/>
        </p:nvPicPr>
        <p:blipFill>
          <a:blip r:embed="rId3">
            <a:alphaModFix/>
          </a:blip>
          <a:stretch>
            <a:fillRect/>
          </a:stretch>
        </p:blipFill>
        <p:spPr>
          <a:xfrm>
            <a:off x="6151700" y="1170125"/>
            <a:ext cx="2680593" cy="3574124"/>
          </a:xfrm>
          <a:prstGeom prst="rect">
            <a:avLst/>
          </a:prstGeom>
          <a:noFill/>
          <a:ln>
            <a:noFill/>
          </a:ln>
        </p:spPr>
      </p:pic>
      <p:sp>
        <p:nvSpPr>
          <p:cNvPr id="174" name="Google Shape;174;p30"/>
          <p:cNvSpPr txBox="1">
            <a:spLocks noGrp="1"/>
          </p:cNvSpPr>
          <p:nvPr>
            <p:ph type="body" idx="1"/>
          </p:nvPr>
        </p:nvSpPr>
        <p:spPr>
          <a:xfrm>
            <a:off x="311700" y="1170125"/>
            <a:ext cx="55422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Alaska Dept of Fish Game</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Fixed wing aircraft survey</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714 pink salmon index streams in SE Alaska</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Assessing escapement in order to regulate fishery</a:t>
            </a:r>
            <a:endParaRPr sz="2400" dirty="0">
              <a:solidFill>
                <a:schemeClr val="dk1"/>
              </a:solidFill>
            </a:endParaRPr>
          </a:p>
          <a:p>
            <a:pPr marL="457200" lvl="0" indent="-381000" algn="l" rtl="0">
              <a:lnSpc>
                <a:spcPct val="100000"/>
              </a:lnSpc>
              <a:spcBef>
                <a:spcPts val="0"/>
              </a:spcBef>
              <a:spcAft>
                <a:spcPts val="0"/>
              </a:spcAft>
              <a:buClr>
                <a:schemeClr val="dk1"/>
              </a:buClr>
              <a:buSzPts val="2400"/>
              <a:buChar char="●"/>
            </a:pPr>
            <a:r>
              <a:rPr lang="en" sz="2400" dirty="0">
                <a:solidFill>
                  <a:schemeClr val="dk1"/>
                </a:solidFill>
              </a:rPr>
              <a:t>Data validated by random foot counts</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2" name="TextBox 1">
            <a:extLst>
              <a:ext uri="{FF2B5EF4-FFF2-40B4-BE49-F238E27FC236}">
                <a16:creationId xmlns:a16="http://schemas.microsoft.com/office/drawing/2014/main" id="{6F2DB7C6-5C73-9042-C2F9-BA5459B30E5A}"/>
              </a:ext>
            </a:extLst>
          </p:cNvPr>
          <p:cNvSpPr txBox="1"/>
          <p:nvPr/>
        </p:nvSpPr>
        <p:spPr>
          <a:xfrm>
            <a:off x="5230111" y="4721041"/>
            <a:ext cx="3602182" cy="230832"/>
          </a:xfrm>
          <a:prstGeom prst="rect">
            <a:avLst/>
          </a:prstGeom>
          <a:noFill/>
        </p:spPr>
        <p:txBody>
          <a:bodyPr wrap="square" rtlCol="0">
            <a:spAutoFit/>
          </a:bodyPr>
          <a:lstStyle/>
          <a:p>
            <a:pPr algn="r"/>
            <a:r>
              <a:rPr lang="en-US" sz="900" dirty="0">
                <a:solidFill>
                  <a:schemeClr val="tx1">
                    <a:lumMod val="85000"/>
                  </a:schemeClr>
                </a:solidFill>
              </a:rPr>
              <a:t>Credit: Aaron </a:t>
            </a:r>
            <a:r>
              <a:rPr lang="en-US" sz="900" dirty="0" err="1">
                <a:solidFill>
                  <a:schemeClr val="tx1">
                    <a:lumMod val="85000"/>
                  </a:schemeClr>
                </a:solidFill>
              </a:rPr>
              <a:t>DuPuis</a:t>
            </a:r>
            <a:endParaRPr lang="en-US" sz="900" dirty="0">
              <a:solidFill>
                <a:schemeClr val="tx1">
                  <a:lumMod val="8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pic>
        <p:nvPicPr>
          <p:cNvPr id="155" name="Google Shape;155;p27"/>
          <p:cNvPicPr preferRelativeResize="0"/>
          <p:nvPr/>
        </p:nvPicPr>
        <p:blipFill>
          <a:blip r:embed="rId3">
            <a:alphaModFix/>
          </a:blip>
          <a:stretch>
            <a:fillRect/>
          </a:stretch>
        </p:blipFill>
        <p:spPr>
          <a:xfrm>
            <a:off x="1771650" y="1224400"/>
            <a:ext cx="5600700" cy="35014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61" name="Google Shape;161;p28"/>
          <p:cNvPicPr preferRelativeResize="0"/>
          <p:nvPr/>
        </p:nvPicPr>
        <p:blipFill>
          <a:blip r:embed="rId3">
            <a:alphaModFix/>
          </a:blip>
          <a:stretch>
            <a:fillRect/>
          </a:stretch>
        </p:blipFill>
        <p:spPr>
          <a:xfrm>
            <a:off x="1771650" y="1224400"/>
            <a:ext cx="5600700" cy="35014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67" name="Google Shape;167;p29"/>
          <p:cNvSpPr txBox="1">
            <a:spLocks noGrp="1"/>
          </p:cNvSpPr>
          <p:nvPr>
            <p:ph type="title"/>
          </p:nvPr>
        </p:nvSpPr>
        <p:spPr>
          <a:xfrm>
            <a:off x="1112100" y="1826175"/>
            <a:ext cx="691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H</a:t>
            </a:r>
            <a:r>
              <a:rPr lang="en" sz="1400"/>
              <a:t>0</a:t>
            </a:r>
            <a:r>
              <a:rPr lang="en" sz="3200"/>
              <a:t>: Sheldon Jackson Hatchery pink salmon releases do not contribute to the abundance of pink salmon in the Indian River</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9" name="Picture 8">
            <a:extLst>
              <a:ext uri="{FF2B5EF4-FFF2-40B4-BE49-F238E27FC236}">
                <a16:creationId xmlns:a16="http://schemas.microsoft.com/office/drawing/2014/main" id="{31DCEDDA-9D6F-AFA4-C17A-1DEDB9F9668F}"/>
              </a:ext>
            </a:extLst>
          </p:cNvPr>
          <p:cNvPicPr>
            <a:picLocks noChangeAspect="1"/>
          </p:cNvPicPr>
          <p:nvPr/>
        </p:nvPicPr>
        <p:blipFill>
          <a:blip r:embed="rId3"/>
          <a:stretch>
            <a:fillRect/>
          </a:stretch>
        </p:blipFill>
        <p:spPr>
          <a:xfrm>
            <a:off x="1771649" y="1116750"/>
            <a:ext cx="5600701" cy="3501428"/>
          </a:xfrm>
          <a:prstGeom prst="rect">
            <a:avLst/>
          </a:prstGeom>
        </p:spPr>
      </p:pic>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Overabundance of Endemic Species</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State-space model:</a:t>
            </a:r>
            <a:endParaRPr sz="2500"/>
          </a:p>
          <a:p>
            <a:pPr marL="0" lvl="0" indent="0" algn="l" rtl="0">
              <a:spcBef>
                <a:spcPts val="0"/>
              </a:spcBef>
              <a:spcAft>
                <a:spcPts val="0"/>
              </a:spcAft>
              <a:buNone/>
            </a:pPr>
            <a:endParaRPr sz="2500"/>
          </a:p>
          <a:p>
            <a:pPr marL="0" lvl="0" indent="0" algn="ctr" rtl="0">
              <a:spcBef>
                <a:spcPts val="0"/>
              </a:spcBef>
              <a:spcAft>
                <a:spcPts val="0"/>
              </a:spcAft>
              <a:buNone/>
            </a:pPr>
            <a:r>
              <a:rPr lang="en" sz="2500"/>
              <a:t>x</a:t>
            </a:r>
            <a:r>
              <a:rPr lang="en" sz="1400"/>
              <a:t>t</a:t>
            </a:r>
            <a:r>
              <a:rPr lang="en" sz="2500"/>
              <a:t> = Bx</a:t>
            </a:r>
            <a:r>
              <a:rPr lang="en" sz="1400"/>
              <a:t>t−1</a:t>
            </a:r>
            <a:r>
              <a:rPr lang="en" sz="2500"/>
              <a:t> + u + Cc</a:t>
            </a:r>
            <a:r>
              <a:rPr lang="en" sz="1400"/>
              <a:t>t </a:t>
            </a:r>
            <a:r>
              <a:rPr lang="en" sz="2500"/>
              <a:t>+ Gw</a:t>
            </a:r>
            <a:r>
              <a:rPr lang="en" sz="1400"/>
              <a:t>t</a:t>
            </a:r>
            <a:r>
              <a:rPr lang="en" sz="2500"/>
              <a:t>, where w</a:t>
            </a:r>
            <a:r>
              <a:rPr lang="en" sz="1400"/>
              <a:t>t</a:t>
            </a:r>
            <a:r>
              <a:rPr lang="en" sz="2500"/>
              <a:t> ∼MVN(0,Q) </a:t>
            </a:r>
            <a:endParaRPr sz="2500"/>
          </a:p>
          <a:p>
            <a:pPr marL="0" lvl="0" indent="0" algn="ctr" rtl="0">
              <a:spcBef>
                <a:spcPts val="0"/>
              </a:spcBef>
              <a:spcAft>
                <a:spcPts val="0"/>
              </a:spcAft>
              <a:buNone/>
            </a:pPr>
            <a:r>
              <a:rPr lang="en" sz="2500"/>
              <a:t>y</a:t>
            </a:r>
            <a:r>
              <a:rPr lang="en" sz="1400"/>
              <a:t>t</a:t>
            </a:r>
            <a:r>
              <a:rPr lang="en" sz="2500"/>
              <a:t> = Zx</a:t>
            </a:r>
            <a:r>
              <a:rPr lang="en" sz="1400"/>
              <a:t>t</a:t>
            </a:r>
            <a:r>
              <a:rPr lang="en" sz="2500"/>
              <a:t> + a + Dd</a:t>
            </a:r>
            <a:r>
              <a:rPr lang="en" sz="1400"/>
              <a:t>t </a:t>
            </a:r>
            <a:r>
              <a:rPr lang="en" sz="2500"/>
              <a:t>+ Hv</a:t>
            </a:r>
            <a:r>
              <a:rPr lang="en" sz="1400"/>
              <a:t>t</a:t>
            </a:r>
            <a:r>
              <a:rPr lang="en" sz="2500"/>
              <a:t>, where v</a:t>
            </a:r>
            <a:r>
              <a:rPr lang="en" sz="1400"/>
              <a:t>t</a:t>
            </a:r>
            <a:r>
              <a:rPr lang="en" sz="2500"/>
              <a:t> ∼MVN(0,R)</a:t>
            </a:r>
            <a:endParaRPr sz="2500"/>
          </a:p>
          <a:p>
            <a:pPr marL="0" lvl="0" indent="0" algn="ctr" rtl="0">
              <a:spcBef>
                <a:spcPts val="0"/>
              </a:spcBef>
              <a:spcAft>
                <a:spcPts val="0"/>
              </a:spcAft>
              <a:buNone/>
            </a:pPr>
            <a:endParaRPr sz="2500"/>
          </a:p>
          <a:p>
            <a:pPr marL="0" lvl="0" indent="0" algn="ctr" rtl="0">
              <a:spcBef>
                <a:spcPts val="0"/>
              </a:spcBef>
              <a:spcAft>
                <a:spcPts val="0"/>
              </a:spcAft>
              <a:buNone/>
            </a:pPr>
            <a:r>
              <a:rPr lang="en" sz="2500"/>
              <a:t>😵</a:t>
            </a:r>
            <a:endParaRPr sz="2500"/>
          </a:p>
          <a:p>
            <a:pPr marL="0" lvl="0" indent="0" algn="ctr" rtl="0">
              <a:spcBef>
                <a:spcPts val="0"/>
              </a:spcBef>
              <a:spcAft>
                <a:spcPts val="0"/>
              </a:spcAft>
              <a:buNone/>
            </a:pPr>
            <a:endParaRPr sz="2500"/>
          </a:p>
          <a:p>
            <a:pPr marL="0" lvl="0" indent="0" algn="l" rtl="0">
              <a:spcBef>
                <a:spcPts val="0"/>
              </a:spcBef>
              <a:spcAft>
                <a:spcPts val="0"/>
              </a:spcAft>
              <a:buNone/>
            </a:pPr>
            <a:r>
              <a:rPr lang="en" sz="2500"/>
              <a:t>The gist: Estimates underlying state (x</a:t>
            </a:r>
            <a:r>
              <a:rPr lang="en" sz="1400"/>
              <a:t>t</a:t>
            </a:r>
            <a:r>
              <a:rPr lang="en" sz="2500"/>
              <a:t>) based on what is observed (y</a:t>
            </a:r>
            <a:r>
              <a:rPr lang="en" sz="1400"/>
              <a:t>t</a:t>
            </a:r>
            <a:r>
              <a:rPr lang="en" sz="2500"/>
              <a:t>)</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2" name="Google Shape;192;p33"/>
          <p:cNvPicPr preferRelativeResize="0"/>
          <p:nvPr/>
        </p:nvPicPr>
        <p:blipFill>
          <a:blip r:embed="rId3">
            <a:alphaModFix/>
          </a:blip>
          <a:stretch>
            <a:fillRect/>
          </a:stretch>
        </p:blipFill>
        <p:spPr>
          <a:xfrm>
            <a:off x="2097625" y="1524325"/>
            <a:ext cx="4948751" cy="3093875"/>
          </a:xfrm>
          <a:prstGeom prst="rect">
            <a:avLst/>
          </a:prstGeom>
          <a:noFill/>
          <a:ln>
            <a:noFill/>
          </a:ln>
        </p:spPr>
      </p:pic>
      <p:sp>
        <p:nvSpPr>
          <p:cNvPr id="193" name="Google Shape;193;p33"/>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Year to year variance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9" name="Google Shape;199;p34"/>
          <p:cNvPicPr preferRelativeResize="0"/>
          <p:nvPr/>
        </p:nvPicPr>
        <p:blipFill>
          <a:blip r:embed="rId3">
            <a:alphaModFix/>
          </a:blip>
          <a:stretch>
            <a:fillRect/>
          </a:stretch>
        </p:blipFill>
        <p:spPr>
          <a:xfrm>
            <a:off x="2097625" y="1524325"/>
            <a:ext cx="4948806" cy="3093875"/>
          </a:xfrm>
          <a:prstGeom prst="rect">
            <a:avLst/>
          </a:prstGeom>
          <a:noFill/>
          <a:ln>
            <a:noFill/>
          </a:ln>
        </p:spPr>
      </p:pic>
      <p:sp>
        <p:nvSpPr>
          <p:cNvPr id="200" name="Google Shape;200;p34"/>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Year to year variance</a:t>
            </a:r>
            <a:endParaRPr sz="2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206" name="Google Shape;206;p35"/>
          <p:cNvPicPr preferRelativeResize="0"/>
          <p:nvPr/>
        </p:nvPicPr>
        <p:blipFill>
          <a:blip r:embed="rId3">
            <a:alphaModFix/>
          </a:blip>
          <a:stretch>
            <a:fillRect/>
          </a:stretch>
        </p:blipFill>
        <p:spPr>
          <a:xfrm>
            <a:off x="2097625" y="1524326"/>
            <a:ext cx="4948801" cy="3091236"/>
          </a:xfrm>
          <a:prstGeom prst="rect">
            <a:avLst/>
          </a:prstGeom>
          <a:noFill/>
          <a:ln>
            <a:noFill/>
          </a:ln>
        </p:spPr>
      </p:pic>
      <p:sp>
        <p:nvSpPr>
          <p:cNvPr id="207" name="Google Shape;207;p35"/>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States</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3" name="Picture 2">
            <a:extLst>
              <a:ext uri="{FF2B5EF4-FFF2-40B4-BE49-F238E27FC236}">
                <a16:creationId xmlns:a16="http://schemas.microsoft.com/office/drawing/2014/main" id="{DB6A1EE1-4B01-6A06-F630-39BBFFC87977}"/>
              </a:ext>
            </a:extLst>
          </p:cNvPr>
          <p:cNvPicPr>
            <a:picLocks noChangeAspect="1"/>
          </p:cNvPicPr>
          <p:nvPr/>
        </p:nvPicPr>
        <p:blipFill>
          <a:blip r:embed="rId3"/>
          <a:stretch>
            <a:fillRect/>
          </a:stretch>
        </p:blipFill>
        <p:spPr>
          <a:xfrm>
            <a:off x="150975" y="2884126"/>
            <a:ext cx="2790119" cy="1742836"/>
          </a:xfrm>
          <a:prstGeom prst="rect">
            <a:avLst/>
          </a:prstGeom>
        </p:spPr>
      </p:pic>
      <p:sp>
        <p:nvSpPr>
          <p:cNvPr id="212" name="Google Shape;21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213" name="Google Shape;213;p36"/>
          <p:cNvPicPr preferRelativeResize="0"/>
          <p:nvPr/>
        </p:nvPicPr>
        <p:blipFill>
          <a:blip r:embed="rId4">
            <a:alphaModFix/>
          </a:blip>
          <a:stretch>
            <a:fillRect/>
          </a:stretch>
        </p:blipFill>
        <p:spPr>
          <a:xfrm>
            <a:off x="6202925" y="2884866"/>
            <a:ext cx="2790100" cy="1742835"/>
          </a:xfrm>
          <a:prstGeom prst="rect">
            <a:avLst/>
          </a:prstGeom>
          <a:noFill/>
          <a:ln>
            <a:noFill/>
          </a:ln>
        </p:spPr>
      </p:pic>
      <p:sp>
        <p:nvSpPr>
          <p:cNvPr id="214" name="Google Shape;214;p36"/>
          <p:cNvSpPr txBox="1">
            <a:spLocks noGrp="1"/>
          </p:cNvSpPr>
          <p:nvPr>
            <p:ph type="title"/>
          </p:nvPr>
        </p:nvSpPr>
        <p:spPr>
          <a:xfrm>
            <a:off x="1558200" y="1293275"/>
            <a:ext cx="60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So far, nothing about this system seems out of line with the broader region…</a:t>
            </a:r>
            <a:endParaRPr sz="2500"/>
          </a:p>
        </p:txBody>
      </p:sp>
      <p:pic>
        <p:nvPicPr>
          <p:cNvPr id="215" name="Google Shape;215;p36"/>
          <p:cNvPicPr preferRelativeResize="0"/>
          <p:nvPr/>
        </p:nvPicPr>
        <p:blipFill>
          <a:blip r:embed="rId5">
            <a:alphaModFix/>
          </a:blip>
          <a:stretch>
            <a:fillRect/>
          </a:stretch>
        </p:blipFill>
        <p:spPr>
          <a:xfrm>
            <a:off x="3176950" y="2884129"/>
            <a:ext cx="2790099" cy="17443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400">
                <a:solidFill>
                  <a:schemeClr val="dk1"/>
                </a:solidFill>
              </a:rPr>
              <a:t>Pink salmon abundance may be due to regional trends</a:t>
            </a:r>
            <a:endParaRPr sz="2400">
              <a:solidFill>
                <a:schemeClr val="dk1"/>
              </a:solidFill>
            </a:endParaRPr>
          </a:p>
          <a:p>
            <a:pPr marL="0" lvl="0" indent="0" algn="l" rtl="0">
              <a:spcBef>
                <a:spcPts val="1200"/>
              </a:spcBef>
              <a:spcAft>
                <a:spcPts val="0"/>
              </a:spcAft>
              <a:buNone/>
            </a:pPr>
            <a:r>
              <a:rPr lang="en" sz="2400">
                <a:solidFill>
                  <a:schemeClr val="dk1"/>
                </a:solidFill>
              </a:rPr>
              <a:t>Complicated management challenge</a:t>
            </a:r>
            <a:endParaRPr sz="2400">
              <a:solidFill>
                <a:schemeClr val="dk1"/>
              </a:solidFill>
            </a:endParaRPr>
          </a:p>
          <a:p>
            <a:pPr marL="0" lvl="0" indent="0" algn="l" rtl="0">
              <a:spcBef>
                <a:spcPts val="1200"/>
              </a:spcBef>
              <a:spcAft>
                <a:spcPts val="1200"/>
              </a:spcAft>
              <a:buNone/>
            </a:pPr>
            <a:r>
              <a:rPr lang="en" sz="2400">
                <a:solidFill>
                  <a:schemeClr val="dk1"/>
                </a:solidFill>
              </a:rPr>
              <a:t>What is a “natural” condition?</a:t>
            </a:r>
            <a:endParaRPr sz="2400">
              <a:solidFill>
                <a:schemeClr val="dk1"/>
              </a:solidFill>
            </a:endParaRPr>
          </a:p>
        </p:txBody>
      </p:sp>
      <p:sp>
        <p:nvSpPr>
          <p:cNvPr id="223" name="Google Shape;223;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p:cNvPicPr preferRelativeResize="0"/>
          <p:nvPr/>
        </p:nvPicPr>
        <p:blipFill>
          <a:blip r:embed="rId3">
            <a:alphaModFix/>
          </a:blip>
          <a:stretch>
            <a:fillRect/>
          </a:stretch>
        </p:blipFill>
        <p:spPr>
          <a:xfrm>
            <a:off x="4094911" y="1152475"/>
            <a:ext cx="4737391" cy="3416399"/>
          </a:xfrm>
          <a:prstGeom prst="rect">
            <a:avLst/>
          </a:prstGeom>
          <a:noFill/>
          <a:ln>
            <a:noFill/>
          </a:ln>
        </p:spPr>
      </p:pic>
      <p:sp>
        <p:nvSpPr>
          <p:cNvPr id="2" name="TextBox 1">
            <a:extLst>
              <a:ext uri="{FF2B5EF4-FFF2-40B4-BE49-F238E27FC236}">
                <a16:creationId xmlns:a16="http://schemas.microsoft.com/office/drawing/2014/main" id="{6AFDB325-3BE0-6FEE-C2D3-E2920D4C2004}"/>
              </a:ext>
            </a:extLst>
          </p:cNvPr>
          <p:cNvSpPr txBox="1"/>
          <p:nvPr/>
        </p:nvSpPr>
        <p:spPr>
          <a:xfrm>
            <a:off x="5230119" y="4568874"/>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Next steps</a:t>
            </a:r>
            <a:endParaRPr sz="3200"/>
          </a:p>
        </p:txBody>
      </p:sp>
      <p:sp>
        <p:nvSpPr>
          <p:cNvPr id="230" name="Google Shape;230;p38"/>
          <p:cNvSpPr txBox="1">
            <a:spLocks noGrp="1"/>
          </p:cNvSpPr>
          <p:nvPr>
            <p:ph type="body" idx="1"/>
          </p:nvPr>
        </p:nvSpPr>
        <p:spPr>
          <a:xfrm>
            <a:off x="311700" y="1152475"/>
            <a:ext cx="3546900" cy="378001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dirty="0">
                <a:solidFill>
                  <a:schemeClr val="dk1"/>
                </a:solidFill>
              </a:rPr>
              <a:t>Scaling salmon count data by habitat area</a:t>
            </a:r>
            <a:endParaRPr sz="2400" dirty="0">
              <a:solidFill>
                <a:schemeClr val="dk1"/>
              </a:solidFill>
            </a:endParaRPr>
          </a:p>
          <a:p>
            <a:pPr marL="0" lvl="0" indent="0" algn="l" rtl="0">
              <a:spcBef>
                <a:spcPts val="1200"/>
              </a:spcBef>
              <a:spcAft>
                <a:spcPts val="0"/>
              </a:spcAft>
              <a:buNone/>
            </a:pPr>
            <a:r>
              <a:rPr lang="en" sz="2400" dirty="0">
                <a:solidFill>
                  <a:schemeClr val="dk1"/>
                </a:solidFill>
              </a:rPr>
              <a:t>Modeling Indian River system directly</a:t>
            </a:r>
            <a:endParaRPr sz="2400" dirty="0">
              <a:solidFill>
                <a:schemeClr val="dk1"/>
              </a:solidFill>
            </a:endParaRPr>
          </a:p>
          <a:p>
            <a:pPr marL="457200" lvl="0" indent="-369570" algn="l" rtl="0">
              <a:spcBef>
                <a:spcPts val="1200"/>
              </a:spcBef>
              <a:spcAft>
                <a:spcPts val="0"/>
              </a:spcAft>
              <a:buClr>
                <a:schemeClr val="dk1"/>
              </a:buClr>
              <a:buSzPct val="100000"/>
              <a:buChar char="●"/>
            </a:pPr>
            <a:r>
              <a:rPr lang="en" sz="2400" dirty="0">
                <a:solidFill>
                  <a:schemeClr val="dk1"/>
                </a:solidFill>
              </a:rPr>
              <a:t>Including known stray rates to and from hatchery</a:t>
            </a:r>
            <a:endParaRPr sz="2400" dirty="0">
              <a:solidFill>
                <a:schemeClr val="dk1"/>
              </a:solidFill>
            </a:endParaRPr>
          </a:p>
          <a:p>
            <a:pPr marL="457200" lvl="0" indent="-369570" algn="l" rtl="0">
              <a:spcBef>
                <a:spcPts val="0"/>
              </a:spcBef>
              <a:spcAft>
                <a:spcPts val="0"/>
              </a:spcAft>
              <a:buClr>
                <a:schemeClr val="dk1"/>
              </a:buClr>
              <a:buSzPct val="100000"/>
              <a:buChar char="●"/>
            </a:pPr>
            <a:r>
              <a:rPr lang="en" sz="2400" dirty="0">
                <a:solidFill>
                  <a:schemeClr val="dk1"/>
                </a:solidFill>
              </a:rPr>
              <a:t>Incorporating stream level variables</a:t>
            </a:r>
            <a:endParaRPr sz="2400" dirty="0">
              <a:solidFill>
                <a:schemeClr val="dk1"/>
              </a:solidFill>
            </a:endParaRPr>
          </a:p>
          <a:p>
            <a:pPr marL="0" lvl="0" indent="0" algn="l" rtl="0">
              <a:spcBef>
                <a:spcPts val="1200"/>
              </a:spcBef>
              <a:spcAft>
                <a:spcPts val="1200"/>
              </a:spcAft>
              <a:buNone/>
            </a:pPr>
            <a:endParaRPr sz="2400" dirty="0">
              <a:solidFill>
                <a:schemeClr val="dk1"/>
              </a:solidFill>
            </a:endParaRPr>
          </a:p>
        </p:txBody>
      </p:sp>
      <p:pic>
        <p:nvPicPr>
          <p:cNvPr id="231" name="Google Shape;231;p38"/>
          <p:cNvPicPr preferRelativeResize="0"/>
          <p:nvPr/>
        </p:nvPicPr>
        <p:blipFill>
          <a:blip r:embed="rId3">
            <a:alphaModFix/>
          </a:blip>
          <a:stretch>
            <a:fillRect/>
          </a:stretch>
        </p:blipFill>
        <p:spPr>
          <a:xfrm>
            <a:off x="4094900" y="1152475"/>
            <a:ext cx="4737400" cy="3159800"/>
          </a:xfrm>
          <a:prstGeom prst="rect">
            <a:avLst/>
          </a:prstGeom>
          <a:noFill/>
          <a:ln>
            <a:noFill/>
          </a:ln>
        </p:spPr>
      </p:pic>
      <p:sp>
        <p:nvSpPr>
          <p:cNvPr id="2" name="TextBox 1">
            <a:extLst>
              <a:ext uri="{FF2B5EF4-FFF2-40B4-BE49-F238E27FC236}">
                <a16:creationId xmlns:a16="http://schemas.microsoft.com/office/drawing/2014/main" id="{3D9F81BF-0E5B-B0F5-4B31-F5B8BBD5CBCF}"/>
              </a:ext>
            </a:extLst>
          </p:cNvPr>
          <p:cNvSpPr txBox="1"/>
          <p:nvPr/>
        </p:nvSpPr>
        <p:spPr>
          <a:xfrm>
            <a:off x="5237020" y="4670013"/>
            <a:ext cx="3602182" cy="230832"/>
          </a:xfrm>
          <a:prstGeom prst="rect">
            <a:avLst/>
          </a:prstGeom>
          <a:noFill/>
        </p:spPr>
        <p:txBody>
          <a:bodyPr wrap="square" rtlCol="0">
            <a:spAutoFit/>
          </a:bodyPr>
          <a:lstStyle/>
          <a:p>
            <a:pPr algn="r"/>
            <a:r>
              <a:rPr lang="en-US" sz="900" dirty="0">
                <a:solidFill>
                  <a:schemeClr val="tx1">
                    <a:lumMod val="85000"/>
                  </a:schemeClr>
                </a:solidFill>
              </a:rPr>
              <a:t>Credit: US Fish and Wildlife Service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ctrTitle"/>
          </p:nvPr>
        </p:nvSpPr>
        <p:spPr>
          <a:xfrm>
            <a:off x="0" y="0"/>
            <a:ext cx="9144000" cy="1584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dirty="0"/>
              <a:t>Thank you</a:t>
            </a:r>
            <a:endParaRPr sz="5800" dirty="0"/>
          </a:p>
        </p:txBody>
      </p:sp>
      <p:sp>
        <p:nvSpPr>
          <p:cNvPr id="237" name="Google Shape;237;p39"/>
          <p:cNvSpPr txBox="1">
            <a:spLocks noGrp="1"/>
          </p:cNvSpPr>
          <p:nvPr>
            <p:ph type="subTitle" idx="1"/>
          </p:nvPr>
        </p:nvSpPr>
        <p:spPr>
          <a:xfrm>
            <a:off x="0" y="4110850"/>
            <a:ext cx="9144000" cy="630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400" dirty="0">
                <a:solidFill>
                  <a:schemeClr val="dk1"/>
                </a:solidFill>
              </a:rPr>
              <a:t>Brian McGreal						bmcgreal@uw.edu</a:t>
            </a:r>
            <a:endParaRPr sz="2400" dirty="0">
              <a:solidFill>
                <a:schemeClr val="dk1"/>
              </a:solidFill>
            </a:endParaRPr>
          </a:p>
        </p:txBody>
      </p:sp>
      <p:pic>
        <p:nvPicPr>
          <p:cNvPr id="238" name="Google Shape;238;p39"/>
          <p:cNvPicPr preferRelativeResize="0"/>
          <p:nvPr/>
        </p:nvPicPr>
        <p:blipFill>
          <a:blip r:embed="rId3">
            <a:alphaModFix/>
          </a:blip>
          <a:stretch>
            <a:fillRect/>
          </a:stretch>
        </p:blipFill>
        <p:spPr>
          <a:xfrm>
            <a:off x="3075497" y="1812027"/>
            <a:ext cx="2664673" cy="1221749"/>
          </a:xfrm>
          <a:prstGeom prst="rect">
            <a:avLst/>
          </a:prstGeom>
          <a:noFill/>
          <a:ln>
            <a:noFill/>
          </a:ln>
        </p:spPr>
      </p:pic>
      <p:pic>
        <p:nvPicPr>
          <p:cNvPr id="239" name="Google Shape;239;p39"/>
          <p:cNvPicPr preferRelativeResize="0"/>
          <p:nvPr/>
        </p:nvPicPr>
        <p:blipFill>
          <a:blip r:embed="rId4">
            <a:alphaModFix/>
          </a:blip>
          <a:stretch>
            <a:fillRect/>
          </a:stretch>
        </p:blipFill>
        <p:spPr>
          <a:xfrm>
            <a:off x="2507183" y="3405502"/>
            <a:ext cx="3801300" cy="552325"/>
          </a:xfrm>
          <a:prstGeom prst="rect">
            <a:avLst/>
          </a:prstGeom>
          <a:noFill/>
          <a:ln>
            <a:noFill/>
          </a:ln>
        </p:spPr>
      </p:pic>
      <p:pic>
        <p:nvPicPr>
          <p:cNvPr id="240" name="Google Shape;240;p39"/>
          <p:cNvPicPr preferRelativeResize="0"/>
          <p:nvPr/>
        </p:nvPicPr>
        <p:blipFill>
          <a:blip r:embed="rId5">
            <a:alphaModFix/>
          </a:blip>
          <a:stretch>
            <a:fillRect/>
          </a:stretch>
        </p:blipFill>
        <p:spPr>
          <a:xfrm>
            <a:off x="5810210" y="1791750"/>
            <a:ext cx="1461028" cy="1386700"/>
          </a:xfrm>
          <a:prstGeom prst="rect">
            <a:avLst/>
          </a:prstGeom>
          <a:noFill/>
          <a:ln>
            <a:noFill/>
          </a:ln>
        </p:spPr>
      </p:pic>
      <p:pic>
        <p:nvPicPr>
          <p:cNvPr id="5" name="Picture 4">
            <a:extLst>
              <a:ext uri="{FF2B5EF4-FFF2-40B4-BE49-F238E27FC236}">
                <a16:creationId xmlns:a16="http://schemas.microsoft.com/office/drawing/2014/main" id="{6A0121AA-B92B-9082-1E2A-E6E9B3C07EF6}"/>
              </a:ext>
            </a:extLst>
          </p:cNvPr>
          <p:cNvPicPr>
            <a:picLocks noChangeAspect="1"/>
          </p:cNvPicPr>
          <p:nvPr/>
        </p:nvPicPr>
        <p:blipFill>
          <a:blip r:embed="rId6"/>
          <a:stretch>
            <a:fillRect/>
          </a:stretch>
        </p:blipFill>
        <p:spPr>
          <a:xfrm>
            <a:off x="1347276" y="1791750"/>
            <a:ext cx="1324074" cy="12727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Overabundance of Endemic Species</a:t>
            </a:r>
            <a:endParaRPr sz="3200"/>
          </a:p>
        </p:txBody>
      </p:sp>
      <p:sp>
        <p:nvSpPr>
          <p:cNvPr id="67" name="Google Shape;67;p15"/>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rPr>
              <a:t>Mountain Pine Beetle</a:t>
            </a:r>
            <a:endParaRPr sz="2400">
              <a:solidFill>
                <a:schemeClr val="dk1"/>
              </a:solidFill>
            </a:endParaRPr>
          </a:p>
          <a:p>
            <a:pPr marL="457200" lvl="0" indent="-381000" algn="l" rtl="0">
              <a:spcBef>
                <a:spcPts val="1200"/>
              </a:spcBef>
              <a:spcAft>
                <a:spcPts val="0"/>
              </a:spcAft>
              <a:buClr>
                <a:schemeClr val="dk1"/>
              </a:buClr>
              <a:buSzPts val="2400"/>
              <a:buChar char="●"/>
            </a:pPr>
            <a:r>
              <a:rPr lang="en" sz="2400">
                <a:solidFill>
                  <a:schemeClr val="dk1"/>
                </a:solidFill>
              </a:rPr>
              <a:t>Endemic to western US and Canada</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Life cycle destroys coniferous trees</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Shifting climate leads to outbreaks</a:t>
            </a:r>
            <a:endParaRPr sz="2400">
              <a:solidFill>
                <a:schemeClr val="dk1"/>
              </a:solidFill>
            </a:endParaRPr>
          </a:p>
        </p:txBody>
      </p:sp>
      <p:sp>
        <p:nvSpPr>
          <p:cNvPr id="68" name="Google Shape;68;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9" name="Google Shape;69;p15"/>
          <p:cNvPicPr preferRelativeResize="0"/>
          <p:nvPr/>
        </p:nvPicPr>
        <p:blipFill>
          <a:blip r:embed="rId3">
            <a:alphaModFix/>
          </a:blip>
          <a:stretch>
            <a:fillRect/>
          </a:stretch>
        </p:blipFill>
        <p:spPr>
          <a:xfrm>
            <a:off x="4094911" y="1152475"/>
            <a:ext cx="4737391" cy="3416399"/>
          </a:xfrm>
          <a:prstGeom prst="rect">
            <a:avLst/>
          </a:prstGeom>
          <a:noFill/>
          <a:ln>
            <a:noFill/>
          </a:ln>
        </p:spPr>
      </p:pic>
      <p:sp>
        <p:nvSpPr>
          <p:cNvPr id="2" name="TextBox 1">
            <a:extLst>
              <a:ext uri="{FF2B5EF4-FFF2-40B4-BE49-F238E27FC236}">
                <a16:creationId xmlns:a16="http://schemas.microsoft.com/office/drawing/2014/main" id="{A5D8CC81-907A-39EF-C815-7B7880A299F6}"/>
              </a:ext>
            </a:extLst>
          </p:cNvPr>
          <p:cNvSpPr txBox="1"/>
          <p:nvPr/>
        </p:nvSpPr>
        <p:spPr>
          <a:xfrm>
            <a:off x="5230117" y="4583059"/>
            <a:ext cx="3602182" cy="230832"/>
          </a:xfrm>
          <a:prstGeom prst="rect">
            <a:avLst/>
          </a:prstGeom>
          <a:noFill/>
        </p:spPr>
        <p:txBody>
          <a:bodyPr wrap="square" rtlCol="0">
            <a:spAutoFit/>
          </a:bodyPr>
          <a:lstStyle/>
          <a:p>
            <a:pPr algn="r"/>
            <a:r>
              <a:rPr lang="en-US" sz="900" dirty="0">
                <a:solidFill>
                  <a:schemeClr val="tx1">
                    <a:lumMod val="85000"/>
                  </a:schemeClr>
                </a:solidFill>
              </a:rPr>
              <a:t>Credit: Simon Fraser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Overabundance of Endemic Species</a:t>
            </a:r>
            <a:endParaRPr sz="3200"/>
          </a:p>
        </p:txBody>
      </p:sp>
      <p:sp>
        <p:nvSpPr>
          <p:cNvPr id="75" name="Google Shape;75;p16"/>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400" dirty="0">
                <a:solidFill>
                  <a:schemeClr val="dk1"/>
                </a:solidFill>
              </a:rPr>
              <a:t>Sea Urchins</a:t>
            </a:r>
            <a:endParaRPr sz="2400" dirty="0">
              <a:solidFill>
                <a:schemeClr val="dk1"/>
              </a:solidFill>
            </a:endParaRPr>
          </a:p>
          <a:p>
            <a:pPr marL="457200" lvl="0" indent="-381000" algn="l" rtl="0">
              <a:spcBef>
                <a:spcPts val="1200"/>
              </a:spcBef>
              <a:spcAft>
                <a:spcPts val="0"/>
              </a:spcAft>
              <a:buClr>
                <a:schemeClr val="dk1"/>
              </a:buClr>
              <a:buSzPts val="2400"/>
              <a:buChar char="●"/>
            </a:pPr>
            <a:r>
              <a:rPr lang="en" sz="2400" dirty="0">
                <a:solidFill>
                  <a:schemeClr val="dk1"/>
                </a:solidFill>
              </a:rPr>
              <a:t>Pacific coast of US and Canada</a:t>
            </a:r>
            <a:endParaRPr sz="2400" dirty="0">
              <a:solidFill>
                <a:schemeClr val="dk1"/>
              </a:solidFill>
            </a:endParaRPr>
          </a:p>
          <a:p>
            <a:pPr marL="457200" lvl="0" indent="-381000" algn="l" rtl="0">
              <a:spcBef>
                <a:spcPts val="0"/>
              </a:spcBef>
              <a:spcAft>
                <a:spcPts val="0"/>
              </a:spcAft>
              <a:buClr>
                <a:schemeClr val="dk1"/>
              </a:buClr>
              <a:buSzPts val="2400"/>
              <a:buChar char="●"/>
            </a:pPr>
            <a:r>
              <a:rPr lang="en" sz="2400" dirty="0">
                <a:solidFill>
                  <a:schemeClr val="dk1"/>
                </a:solidFill>
              </a:rPr>
              <a:t>Feed on kelp</a:t>
            </a:r>
            <a:endParaRPr sz="2400" dirty="0">
              <a:solidFill>
                <a:schemeClr val="dk1"/>
              </a:solidFill>
            </a:endParaRPr>
          </a:p>
          <a:p>
            <a:pPr marL="457200" lvl="0" indent="-381000" algn="l" rtl="0">
              <a:spcBef>
                <a:spcPts val="0"/>
              </a:spcBef>
              <a:spcAft>
                <a:spcPts val="0"/>
              </a:spcAft>
              <a:buClr>
                <a:schemeClr val="dk1"/>
              </a:buClr>
              <a:buSzPts val="2400"/>
              <a:buChar char="●"/>
            </a:pPr>
            <a:r>
              <a:rPr lang="en" sz="2400" dirty="0">
                <a:solidFill>
                  <a:schemeClr val="dk1"/>
                </a:solidFill>
              </a:rPr>
              <a:t>Decimated otter populations have reduced natural predation</a:t>
            </a:r>
            <a:endParaRPr sz="2400" dirty="0">
              <a:solidFill>
                <a:schemeClr val="dk1"/>
              </a:solidFill>
            </a:endParaRPr>
          </a:p>
        </p:txBody>
      </p:sp>
      <p:sp>
        <p:nvSpPr>
          <p:cNvPr id="76" name="Google Shape;76;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 name="Google Shape;77;p16"/>
          <p:cNvPicPr preferRelativeResize="0"/>
          <p:nvPr/>
        </p:nvPicPr>
        <p:blipFill>
          <a:blip r:embed="rId3">
            <a:alphaModFix/>
          </a:blip>
          <a:stretch>
            <a:fillRect/>
          </a:stretch>
        </p:blipFill>
        <p:spPr>
          <a:xfrm>
            <a:off x="4277091" y="1152475"/>
            <a:ext cx="4555208" cy="3416402"/>
          </a:xfrm>
          <a:prstGeom prst="rect">
            <a:avLst/>
          </a:prstGeom>
          <a:noFill/>
          <a:ln>
            <a:noFill/>
          </a:ln>
        </p:spPr>
      </p:pic>
      <p:sp>
        <p:nvSpPr>
          <p:cNvPr id="2" name="TextBox 1">
            <a:extLst>
              <a:ext uri="{FF2B5EF4-FFF2-40B4-BE49-F238E27FC236}">
                <a16:creationId xmlns:a16="http://schemas.microsoft.com/office/drawing/2014/main" id="{08909D90-1D04-7FD1-5E2D-25715AD13EF4}"/>
              </a:ext>
            </a:extLst>
          </p:cNvPr>
          <p:cNvSpPr txBox="1"/>
          <p:nvPr/>
        </p:nvSpPr>
        <p:spPr>
          <a:xfrm>
            <a:off x="5230117" y="4583059"/>
            <a:ext cx="3602182" cy="230832"/>
          </a:xfrm>
          <a:prstGeom prst="rect">
            <a:avLst/>
          </a:prstGeom>
          <a:noFill/>
        </p:spPr>
        <p:txBody>
          <a:bodyPr wrap="square" rtlCol="0">
            <a:spAutoFit/>
          </a:bodyPr>
          <a:lstStyle/>
          <a:p>
            <a:pPr algn="r"/>
            <a:r>
              <a:rPr lang="en-US" sz="900" dirty="0">
                <a:solidFill>
                  <a:schemeClr val="tx1">
                    <a:lumMod val="85000"/>
                  </a:schemeClr>
                </a:solidFill>
              </a:rPr>
              <a:t>Credit: Oregon State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National Parks and conservation</a:t>
            </a:r>
            <a:endParaRPr sz="3200"/>
          </a:p>
        </p:txBody>
      </p:sp>
      <p:sp>
        <p:nvSpPr>
          <p:cNvPr id="83" name="Google Shape;83;p17"/>
          <p:cNvSpPr txBox="1">
            <a:spLocks noGrp="1"/>
          </p:cNvSpPr>
          <p:nvPr>
            <p:ph type="body" idx="1"/>
          </p:nvPr>
        </p:nvSpPr>
        <p:spPr>
          <a:xfrm>
            <a:off x="1104750" y="1232850"/>
            <a:ext cx="6934500" cy="34164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sz="2550" i="1">
                <a:solidFill>
                  <a:schemeClr val="dk1"/>
                </a:solidFill>
              </a:rPr>
              <a:t>“[The National Park Service] shall promote and regulate the use of Federal areas known as national parks… which purpose is to conserve the scenery and the natural and historic objects and the wildlife therein and to provide for the enjoyment of the same in such manner and by such means as will leave them unimpaired for the enjoyment of future generations”</a:t>
            </a:r>
            <a:endParaRPr sz="2550">
              <a:solidFill>
                <a:schemeClr val="dk1"/>
              </a:solidFill>
            </a:endParaRPr>
          </a:p>
          <a:p>
            <a:pPr marL="0" lvl="0" indent="0" algn="r" rtl="0">
              <a:spcBef>
                <a:spcPts val="1200"/>
              </a:spcBef>
              <a:spcAft>
                <a:spcPts val="1200"/>
              </a:spcAft>
              <a:buNone/>
            </a:pPr>
            <a:r>
              <a:rPr lang="en" sz="2400">
                <a:solidFill>
                  <a:schemeClr val="dk1"/>
                </a:solidFill>
              </a:rPr>
              <a:t>–NPS Organic Act of 1916</a:t>
            </a:r>
            <a:endParaRPr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89" name="Google Shape;89;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0" name="Google Shape;90;p18"/>
          <p:cNvPicPr preferRelativeResize="0"/>
          <p:nvPr/>
        </p:nvPicPr>
        <p:blipFill>
          <a:blip r:embed="rId3">
            <a:alphaModFix/>
          </a:blip>
          <a:stretch>
            <a:fillRect/>
          </a:stretch>
        </p:blipFill>
        <p:spPr>
          <a:xfrm>
            <a:off x="311692" y="1152475"/>
            <a:ext cx="4555208" cy="3416400"/>
          </a:xfrm>
          <a:prstGeom prst="rect">
            <a:avLst/>
          </a:prstGeom>
          <a:noFill/>
          <a:ln>
            <a:noFill/>
          </a:ln>
        </p:spPr>
      </p:pic>
      <p:pic>
        <p:nvPicPr>
          <p:cNvPr id="91" name="Google Shape;91;p18"/>
          <p:cNvPicPr preferRelativeResize="0"/>
          <p:nvPr/>
        </p:nvPicPr>
        <p:blipFill>
          <a:blip r:embed="rId4">
            <a:alphaModFix/>
          </a:blip>
          <a:stretch>
            <a:fillRect/>
          </a:stretch>
        </p:blipFill>
        <p:spPr>
          <a:xfrm>
            <a:off x="5753075" y="1152473"/>
            <a:ext cx="2604081" cy="3472102"/>
          </a:xfrm>
          <a:prstGeom prst="rect">
            <a:avLst/>
          </a:prstGeom>
          <a:noFill/>
          <a:ln>
            <a:noFill/>
          </a:ln>
        </p:spPr>
      </p:pic>
      <p:sp>
        <p:nvSpPr>
          <p:cNvPr id="2" name="TextBox 1">
            <a:extLst>
              <a:ext uri="{FF2B5EF4-FFF2-40B4-BE49-F238E27FC236}">
                <a16:creationId xmlns:a16="http://schemas.microsoft.com/office/drawing/2014/main" id="{9EF25C91-4EC0-1EE4-1722-51C0AFC4F275}"/>
              </a:ext>
            </a:extLst>
          </p:cNvPr>
          <p:cNvSpPr txBox="1"/>
          <p:nvPr/>
        </p:nvSpPr>
        <p:spPr>
          <a:xfrm>
            <a:off x="242481" y="4583059"/>
            <a:ext cx="3602182" cy="230832"/>
          </a:xfrm>
          <a:prstGeom prst="rect">
            <a:avLst/>
          </a:prstGeom>
          <a:noFill/>
        </p:spPr>
        <p:txBody>
          <a:bodyPr wrap="square" rtlCol="0">
            <a:spAutoFit/>
          </a:bodyPr>
          <a:lstStyle/>
          <a:p>
            <a:r>
              <a:rPr lang="en-US" sz="900" dirty="0">
                <a:solidFill>
                  <a:schemeClr val="tx1">
                    <a:lumMod val="85000"/>
                  </a:schemeClr>
                </a:solidFill>
              </a:rPr>
              <a:t>Credit: John Bromley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97" name="Google Shape;97;p19"/>
          <p:cNvSpPr txBox="1">
            <a:spLocks noGrp="1"/>
          </p:cNvSpPr>
          <p:nvPr>
            <p:ph type="body" idx="1"/>
          </p:nvPr>
        </p:nvSpPr>
        <p:spPr>
          <a:xfrm>
            <a:off x="311700" y="1017725"/>
            <a:ext cx="29157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Indian River</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98" name="Google Shape;98;p19"/>
          <p:cNvPicPr preferRelativeResize="0"/>
          <p:nvPr/>
        </p:nvPicPr>
        <p:blipFill>
          <a:blip r:embed="rId3">
            <a:alphaModFix/>
          </a:blip>
          <a:stretch>
            <a:fillRect/>
          </a:stretch>
        </p:blipFill>
        <p:spPr>
          <a:xfrm>
            <a:off x="2153975" y="1121075"/>
            <a:ext cx="6343926" cy="3642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04" name="Google Shape;104;p20"/>
          <p:cNvSpPr txBox="1">
            <a:spLocks noGrp="1"/>
          </p:cNvSpPr>
          <p:nvPr>
            <p:ph type="body" idx="1"/>
          </p:nvPr>
        </p:nvSpPr>
        <p:spPr>
          <a:xfrm>
            <a:off x="311700" y="1017725"/>
            <a:ext cx="29157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Indian River</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05" name="Google Shape;105;p20"/>
          <p:cNvPicPr preferRelativeResize="0"/>
          <p:nvPr/>
        </p:nvPicPr>
        <p:blipFill>
          <a:blip r:embed="rId3">
            <a:alphaModFix/>
          </a:blip>
          <a:stretch>
            <a:fillRect/>
          </a:stretch>
        </p:blipFill>
        <p:spPr>
          <a:xfrm>
            <a:off x="2897400" y="1121075"/>
            <a:ext cx="4857076" cy="3642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11" name="Google Shape;111;p21"/>
          <p:cNvSpPr txBox="1">
            <a:spLocks noGrp="1"/>
          </p:cNvSpPr>
          <p:nvPr>
            <p:ph type="body" idx="1"/>
          </p:nvPr>
        </p:nvSpPr>
        <p:spPr>
          <a:xfrm>
            <a:off x="311700" y="1170125"/>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Overabundance</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lnSpc>
                <a:spcPct val="100000"/>
              </a:lnSpc>
              <a:spcBef>
                <a:spcPts val="0"/>
              </a:spcBef>
              <a:spcAft>
                <a:spcPts val="0"/>
              </a:spcAft>
              <a:buNone/>
            </a:pPr>
            <a:r>
              <a:rPr lang="en" sz="2400">
                <a:solidFill>
                  <a:schemeClr val="dk1"/>
                </a:solidFill>
              </a:rPr>
              <a:t>Spawning pink salmon deplete DO during low flow periods</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lnSpc>
                <a:spcPct val="100000"/>
              </a:lnSpc>
              <a:spcBef>
                <a:spcPts val="0"/>
              </a:spcBef>
              <a:spcAft>
                <a:spcPts val="0"/>
              </a:spcAft>
              <a:buNone/>
            </a:pPr>
            <a:r>
              <a:rPr lang="en" sz="2400">
                <a:solidFill>
                  <a:schemeClr val="dk1"/>
                </a:solidFill>
              </a:rPr>
              <a:t>Detrimental to other resident species</a:t>
            </a:r>
            <a:endParaRPr sz="2400">
              <a:solidFill>
                <a:schemeClr val="dk1"/>
              </a:solidFill>
            </a:endParaRPr>
          </a:p>
          <a:p>
            <a:pPr marL="0" lvl="0" indent="0" algn="l" rtl="0">
              <a:lnSpc>
                <a:spcPct val="100000"/>
              </a:lnSpc>
              <a:spcBef>
                <a:spcPts val="0"/>
              </a:spcBef>
              <a:spcAft>
                <a:spcPts val="0"/>
              </a:spcAft>
              <a:buNone/>
            </a:pPr>
            <a:r>
              <a:rPr lang="en" sz="2400">
                <a:solidFill>
                  <a:schemeClr val="dk1"/>
                </a:solidFill>
              </a:rPr>
              <a:t>	</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12" name="Google Shape;112;p21"/>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13" name="Google Shape;113;p21"/>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669</Words>
  <Application>Microsoft Office PowerPoint</Application>
  <PresentationFormat>On-screen Show (16:9)</PresentationFormat>
  <Paragraphs>107</Paragraphs>
  <Slides>27</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Simple Dark</vt:lpstr>
      <vt:lpstr>Too much of a good thing?</vt:lpstr>
      <vt:lpstr>Overabundance of Endemic Species</vt:lpstr>
      <vt:lpstr>Overabundance of Endemic Species</vt:lpstr>
      <vt:lpstr>Overabundance of Endemic Species</vt:lpstr>
      <vt:lpstr>National Parks and conservation</vt:lpstr>
      <vt:lpstr>Sitka National Historical Park</vt:lpstr>
      <vt:lpstr>Sitka National Historical Park</vt:lpstr>
      <vt:lpstr>Sitka National Historical Park</vt:lpstr>
      <vt:lpstr>Sitka National Historical Park</vt:lpstr>
      <vt:lpstr>Sitka National Historical Park</vt:lpstr>
      <vt:lpstr>Sitka National Historical Park</vt:lpstr>
      <vt:lpstr>Sitka National Historical Park</vt:lpstr>
      <vt:lpstr>Sitka National Historical Park</vt:lpstr>
      <vt:lpstr>Pink Salmon in Southeast Alaska</vt:lpstr>
      <vt:lpstr>Where does the data come from?</vt:lpstr>
      <vt:lpstr>Pink Salmon in Southeast Alaska</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Implications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Brian McGreal</cp:lastModifiedBy>
  <cp:revision>9</cp:revision>
  <dcterms:modified xsi:type="dcterms:W3CDTF">2024-10-16T22:28:08Z</dcterms:modified>
</cp:coreProperties>
</file>